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"/>
  </p:notesMasterIdLst>
  <p:sldIdLst>
    <p:sldId id="260" r:id="rId4"/>
    <p:sldId id="273" r:id="rId5"/>
    <p:sldId id="274" r:id="rId6"/>
    <p:sldId id="311" r:id="rId7"/>
    <p:sldId id="262" r:id="rId8"/>
    <p:sldId id="312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6296"/>
  </p:normalViewPr>
  <p:slideViewPr>
    <p:cSldViewPr snapToGrid="0" snapToObjects="1">
      <p:cViewPr>
        <p:scale>
          <a:sx n="87" d="100"/>
          <a:sy n="87" d="100"/>
        </p:scale>
        <p:origin x="33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分解という思考を働かせた授業展開は、このようになります。</a:t>
            </a:r>
            <a:endParaRPr kumimoji="1" lang="en-US" altLang="ja-JP" dirty="0"/>
          </a:p>
          <a:p>
            <a:r>
              <a:rPr kumimoji="1" lang="ja-JP" altLang="en-US"/>
              <a:t>学校という大きなまとまりを、各教室など小さなまとまりに分けていきます。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0ABC7-31E0-284E-86E2-D7621E07077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167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556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594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8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236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447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27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423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099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091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035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3482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91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929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382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79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06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235-2704-4E4F-B73A-233A64B8D9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80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FEDA9E-70CD-49D3-93BF-8F12A26348FC}" type="datetimeFigureOut">
              <a:rPr kumimoji="1" lang="ja-JP" altLang="en-US" smtClean="0"/>
              <a:t>2021/1/5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E0115A8-7CA1-440A-BA31-4F976A3159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0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分解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」を使った授業例</a:t>
            </a: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①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159866" y="1651373"/>
            <a:ext cx="6955638" cy="28007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800">
                <a:solidFill>
                  <a:srgbClr val="C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１</a:t>
            </a:r>
            <a:r>
              <a:rPr lang="ja-JP" altLang="en-US" sz="8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8800">
                <a:solidFill>
                  <a:srgbClr val="C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生活</a:t>
            </a:r>
            <a:endParaRPr lang="en-US" altLang="ja-JP" sz="8800" dirty="0">
              <a:solidFill>
                <a:srgbClr val="C0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88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学校探検</a:t>
            </a:r>
            <a:r>
              <a:rPr lang="ja-JP" altLang="en-US" sz="88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1910097" y="4558086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2412"/>
            <a:ext cx="12188952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１、単元全体の構成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191999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興味・関心を引き出す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課題設定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u="sng" dirty="0">
                <a:highlight>
                  <a:srgbClr val="FFFF0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②</a:t>
            </a:r>
            <a:r>
              <a:rPr lang="ja-JP" altLang="en-US" sz="6000" u="sng">
                <a:highlight>
                  <a:srgbClr val="FFFF0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校舎内の</a:t>
            </a:r>
            <a:r>
              <a:rPr lang="ja-JP" altLang="en-US" sz="6000" u="sng">
                <a:solidFill>
                  <a:srgbClr val="FF0000"/>
                </a:solidFill>
                <a:highlight>
                  <a:srgbClr val="FFFF0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探検計画</a:t>
            </a:r>
            <a:r>
              <a:rPr lang="ja-JP" altLang="en-US" sz="6000" u="sng">
                <a:highlight>
                  <a:srgbClr val="FFFF0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を立てる</a:t>
            </a:r>
            <a:endParaRPr lang="en-US" altLang="ja-JP" sz="6000" u="sng" dirty="0">
              <a:highlight>
                <a:srgbClr val="FFFF00"/>
              </a:highlight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グループ毎に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探検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する</a:t>
            </a:r>
            <a:endParaRPr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探検の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ふり返り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005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191999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発問「学校には、どんな場所が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あるのかな？」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学校を小さく分ける！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132B9D-611F-7142-95CF-937CC444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1890"/>
            <a:ext cx="12192000" cy="125102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FB461641-4C54-DF44-81CE-3A4DF24A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103405"/>
            <a:ext cx="10364451" cy="1596177"/>
          </a:xfrm>
        </p:spPr>
        <p:txBody>
          <a:bodyPr>
            <a:normAutofit/>
          </a:bodyPr>
          <a:lstStyle/>
          <a:p>
            <a:r>
              <a:rPr lang="ja-JP" altLang="en-US" sz="4400"/>
              <a:t>「</a:t>
            </a:r>
            <a:r>
              <a:rPr lang="ja-JP" altLang="en-US" sz="4400">
                <a:solidFill>
                  <a:srgbClr val="FF0000"/>
                </a:solidFill>
              </a:rPr>
              <a:t>分解</a:t>
            </a:r>
            <a:r>
              <a:rPr lang="ja-JP" altLang="en-US" sz="4400"/>
              <a:t>」を取り入れた授業展開</a:t>
            </a:r>
          </a:p>
        </p:txBody>
      </p:sp>
      <p:pic>
        <p:nvPicPr>
          <p:cNvPr id="14" name="図 13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FF717E3-2851-E643-B33D-4287C2A772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997" y="2525744"/>
            <a:ext cx="3794078" cy="3861938"/>
          </a:xfrm>
          <a:prstGeom prst="rect">
            <a:avLst/>
          </a:prstGeom>
        </p:spPr>
      </p:pic>
      <p:sp>
        <p:nvSpPr>
          <p:cNvPr id="15" name="右矢印 14">
            <a:extLst>
              <a:ext uri="{FF2B5EF4-FFF2-40B4-BE49-F238E27FC236}">
                <a16:creationId xmlns:a16="http://schemas.microsoft.com/office/drawing/2014/main" id="{4C08FF70-DED8-9044-90D8-2CC7C3D2FD26}"/>
              </a:ext>
            </a:extLst>
          </p:cNvPr>
          <p:cNvSpPr/>
          <p:nvPr/>
        </p:nvSpPr>
        <p:spPr>
          <a:xfrm>
            <a:off x="4976883" y="3658209"/>
            <a:ext cx="2238233" cy="1306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82DBD5-F544-7C42-BFE0-E47C404030F9}"/>
              </a:ext>
            </a:extLst>
          </p:cNvPr>
          <p:cNvSpPr txBox="1"/>
          <p:nvPr/>
        </p:nvSpPr>
        <p:spPr>
          <a:xfrm>
            <a:off x="342331" y="5635503"/>
            <a:ext cx="7564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Q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、学校には、どんな</a:t>
            </a:r>
            <a:r>
              <a:rPr lang="ja-JP" altLang="en-US" sz="3200">
                <a:solidFill>
                  <a:prstClr val="black"/>
                </a:solidFill>
                <a:highlight>
                  <a:srgbClr val="FFFF00"/>
                </a:highlight>
                <a:latin typeface="Tw Cen MT" panose="020B0602020104020603"/>
                <a:ea typeface="ＭＳ Ｐゴシック" panose="020B0600070205080204" pitchFamily="34" charset="-128"/>
              </a:rPr>
              <a:t>場所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w Cen MT" panose="020B0602020104020603"/>
                <a:ea typeface="ＭＳ Ｐゴシック" panose="020B0600070205080204" pitchFamily="34" charset="-128"/>
                <a:cs typeface="+mn-cs"/>
              </a:rPr>
              <a:t>があるのかな？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BA83B70-EB2E-3F4B-A213-9F89E66CFC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6622"/>
            <a:ext cx="5109692" cy="32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3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３、本時の流れ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6" y="825910"/>
            <a:ext cx="9856071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説明「学校探検の計画を立てよう」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学校にはどんな場所があるのか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→本時の課題を提示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課：「</a:t>
            </a:r>
            <a:r>
              <a:rPr lang="ja-JP" altLang="en-US" sz="36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学校を小さく分けてみよう」</a:t>
            </a:r>
            <a:endParaRPr lang="en-US" altLang="ja-JP" sz="3600" dirty="0">
              <a:solidFill>
                <a:schemeClr val="accent1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活動：思いつくかぎりの場所を書く（ワ）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活動：グループで探検したい場所を選ぶ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BC9918F9-E6D6-5A42-962A-8742CFA7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16" y="0"/>
            <a:ext cx="486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しずく">
  <a:themeElements>
    <a:clrScheme name="青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197</Words>
  <Application>Microsoft Macintosh PowerPoint</Application>
  <PresentationFormat>ワイド画面</PresentationFormat>
  <Paragraphs>29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</vt:i4>
      </vt:variant>
    </vt:vector>
  </HeadingPairs>
  <TitlesOfParts>
    <vt:vector size="16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Tw Cen MT</vt:lpstr>
      <vt:lpstr>Office テーマ</vt:lpstr>
      <vt:lpstr>SketchyVTI</vt:lpstr>
      <vt:lpstr>しずく</vt:lpstr>
      <vt:lpstr>PowerPoint プレゼンテーション</vt:lpstr>
      <vt:lpstr>PowerPoint プレゼンテーション</vt:lpstr>
      <vt:lpstr>PowerPoint プレゼンテーション</vt:lpstr>
      <vt:lpstr>「分解」を取り入れた授業展開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9</cp:revision>
  <dcterms:created xsi:type="dcterms:W3CDTF">2021-01-04T13:56:40Z</dcterms:created>
  <dcterms:modified xsi:type="dcterms:W3CDTF">2021-01-05T09:31:34Z</dcterms:modified>
</cp:coreProperties>
</file>